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B17C914B-14CC-4A56-BB35-CD4AA58602D7}" type="datetimeFigureOut">
              <a:rPr lang="cs-CZ" smtClean="0"/>
              <a:t>20. 3. 2020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A494C65-EB94-4BB4-A337-6F937009B975}" type="slidenum">
              <a:rPr lang="cs-CZ" smtClean="0"/>
              <a:t>‹#›</a:t>
            </a:fld>
            <a:endParaRPr lang="cs-CZ"/>
          </a:p>
        </p:txBody>
      </p:sp>
    </p:spTree>
    <p:extLst>
      <p:ext uri="{BB962C8B-B14F-4D97-AF65-F5344CB8AC3E}">
        <p14:creationId xmlns:p14="http://schemas.microsoft.com/office/powerpoint/2010/main" val="3278964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17C914B-14CC-4A56-BB35-CD4AA58602D7}" type="datetimeFigureOut">
              <a:rPr lang="cs-CZ" smtClean="0"/>
              <a:t>20. 3. 2020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A494C65-EB94-4BB4-A337-6F937009B975}" type="slidenum">
              <a:rPr lang="cs-CZ" smtClean="0"/>
              <a:t>‹#›</a:t>
            </a:fld>
            <a:endParaRPr lang="cs-CZ"/>
          </a:p>
        </p:txBody>
      </p:sp>
    </p:spTree>
    <p:extLst>
      <p:ext uri="{BB962C8B-B14F-4D97-AF65-F5344CB8AC3E}">
        <p14:creationId xmlns:p14="http://schemas.microsoft.com/office/powerpoint/2010/main" val="4185411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17C914B-14CC-4A56-BB35-CD4AA58602D7}" type="datetimeFigureOut">
              <a:rPr lang="cs-CZ" smtClean="0"/>
              <a:t>20. 3. 2020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A494C65-EB94-4BB4-A337-6F937009B975}" type="slidenum">
              <a:rPr lang="cs-CZ" smtClean="0"/>
              <a:t>‹#›</a:t>
            </a:fld>
            <a:endParaRPr lang="cs-CZ"/>
          </a:p>
        </p:txBody>
      </p:sp>
    </p:spTree>
    <p:extLst>
      <p:ext uri="{BB962C8B-B14F-4D97-AF65-F5344CB8AC3E}">
        <p14:creationId xmlns:p14="http://schemas.microsoft.com/office/powerpoint/2010/main" val="2742844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17C914B-14CC-4A56-BB35-CD4AA58602D7}" type="datetimeFigureOut">
              <a:rPr lang="cs-CZ" smtClean="0"/>
              <a:t>20. 3. 2020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A494C65-EB94-4BB4-A337-6F937009B975}" type="slidenum">
              <a:rPr lang="cs-CZ" smtClean="0"/>
              <a:t>‹#›</a:t>
            </a:fld>
            <a:endParaRPr lang="cs-CZ"/>
          </a:p>
        </p:txBody>
      </p:sp>
    </p:spTree>
    <p:extLst>
      <p:ext uri="{BB962C8B-B14F-4D97-AF65-F5344CB8AC3E}">
        <p14:creationId xmlns:p14="http://schemas.microsoft.com/office/powerpoint/2010/main" val="1749767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B17C914B-14CC-4A56-BB35-CD4AA58602D7}" type="datetimeFigureOut">
              <a:rPr lang="cs-CZ" smtClean="0"/>
              <a:t>20. 3. 2020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A494C65-EB94-4BB4-A337-6F937009B975}" type="slidenum">
              <a:rPr lang="cs-CZ" smtClean="0"/>
              <a:t>‹#›</a:t>
            </a:fld>
            <a:endParaRPr lang="cs-CZ"/>
          </a:p>
        </p:txBody>
      </p:sp>
    </p:spTree>
    <p:extLst>
      <p:ext uri="{BB962C8B-B14F-4D97-AF65-F5344CB8AC3E}">
        <p14:creationId xmlns:p14="http://schemas.microsoft.com/office/powerpoint/2010/main" val="2768236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17C914B-14CC-4A56-BB35-CD4AA58602D7}" type="datetimeFigureOut">
              <a:rPr lang="cs-CZ" smtClean="0"/>
              <a:t>20. 3. 2020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A494C65-EB94-4BB4-A337-6F937009B975}" type="slidenum">
              <a:rPr lang="cs-CZ" smtClean="0"/>
              <a:t>‹#›</a:t>
            </a:fld>
            <a:endParaRPr lang="cs-CZ"/>
          </a:p>
        </p:txBody>
      </p:sp>
    </p:spTree>
    <p:extLst>
      <p:ext uri="{BB962C8B-B14F-4D97-AF65-F5344CB8AC3E}">
        <p14:creationId xmlns:p14="http://schemas.microsoft.com/office/powerpoint/2010/main" val="2233013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17C914B-14CC-4A56-BB35-CD4AA58602D7}" type="datetimeFigureOut">
              <a:rPr lang="cs-CZ" smtClean="0"/>
              <a:t>20. 3. 2020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A494C65-EB94-4BB4-A337-6F937009B975}" type="slidenum">
              <a:rPr lang="cs-CZ" smtClean="0"/>
              <a:t>‹#›</a:t>
            </a:fld>
            <a:endParaRPr lang="cs-CZ"/>
          </a:p>
        </p:txBody>
      </p:sp>
    </p:spTree>
    <p:extLst>
      <p:ext uri="{BB962C8B-B14F-4D97-AF65-F5344CB8AC3E}">
        <p14:creationId xmlns:p14="http://schemas.microsoft.com/office/powerpoint/2010/main" val="1264338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B17C914B-14CC-4A56-BB35-CD4AA58602D7}" type="datetimeFigureOut">
              <a:rPr lang="cs-CZ" smtClean="0"/>
              <a:t>20. 3. 2020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A494C65-EB94-4BB4-A337-6F937009B975}" type="slidenum">
              <a:rPr lang="cs-CZ" smtClean="0"/>
              <a:t>‹#›</a:t>
            </a:fld>
            <a:endParaRPr lang="cs-CZ"/>
          </a:p>
        </p:txBody>
      </p:sp>
    </p:spTree>
    <p:extLst>
      <p:ext uri="{BB962C8B-B14F-4D97-AF65-F5344CB8AC3E}">
        <p14:creationId xmlns:p14="http://schemas.microsoft.com/office/powerpoint/2010/main" val="1240502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17C914B-14CC-4A56-BB35-CD4AA58602D7}" type="datetimeFigureOut">
              <a:rPr lang="cs-CZ" smtClean="0"/>
              <a:t>20. 3. 2020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A494C65-EB94-4BB4-A337-6F937009B975}" type="slidenum">
              <a:rPr lang="cs-CZ" smtClean="0"/>
              <a:t>‹#›</a:t>
            </a:fld>
            <a:endParaRPr lang="cs-CZ"/>
          </a:p>
        </p:txBody>
      </p:sp>
    </p:spTree>
    <p:extLst>
      <p:ext uri="{BB962C8B-B14F-4D97-AF65-F5344CB8AC3E}">
        <p14:creationId xmlns:p14="http://schemas.microsoft.com/office/powerpoint/2010/main" val="126529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17C914B-14CC-4A56-BB35-CD4AA58602D7}" type="datetimeFigureOut">
              <a:rPr lang="cs-CZ" smtClean="0"/>
              <a:t>20. 3. 2020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A494C65-EB94-4BB4-A337-6F937009B975}" type="slidenum">
              <a:rPr lang="cs-CZ" smtClean="0"/>
              <a:t>‹#›</a:t>
            </a:fld>
            <a:endParaRPr lang="cs-CZ"/>
          </a:p>
        </p:txBody>
      </p:sp>
    </p:spTree>
    <p:extLst>
      <p:ext uri="{BB962C8B-B14F-4D97-AF65-F5344CB8AC3E}">
        <p14:creationId xmlns:p14="http://schemas.microsoft.com/office/powerpoint/2010/main" val="2527966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17C914B-14CC-4A56-BB35-CD4AA58602D7}" type="datetimeFigureOut">
              <a:rPr lang="cs-CZ" smtClean="0"/>
              <a:t>20. 3. 2020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A494C65-EB94-4BB4-A337-6F937009B975}" type="slidenum">
              <a:rPr lang="cs-CZ" smtClean="0"/>
              <a:t>‹#›</a:t>
            </a:fld>
            <a:endParaRPr lang="cs-CZ"/>
          </a:p>
        </p:txBody>
      </p:sp>
    </p:spTree>
    <p:extLst>
      <p:ext uri="{BB962C8B-B14F-4D97-AF65-F5344CB8AC3E}">
        <p14:creationId xmlns:p14="http://schemas.microsoft.com/office/powerpoint/2010/main" val="194721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7C914B-14CC-4A56-BB35-CD4AA58602D7}" type="datetimeFigureOut">
              <a:rPr lang="cs-CZ" smtClean="0"/>
              <a:t>20. 3. 2020</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494C65-EB94-4BB4-A337-6F937009B975}" type="slidenum">
              <a:rPr lang="cs-CZ" smtClean="0"/>
              <a:t>‹#›</a:t>
            </a:fld>
            <a:endParaRPr lang="cs-CZ"/>
          </a:p>
        </p:txBody>
      </p:sp>
    </p:spTree>
    <p:extLst>
      <p:ext uri="{BB962C8B-B14F-4D97-AF65-F5344CB8AC3E}">
        <p14:creationId xmlns:p14="http://schemas.microsoft.com/office/powerpoint/2010/main" val="1756674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lzbeta.ruckerova@zstgmvimperk.cz"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ČJ – mluvnice 1 ( 9. ročník)</a:t>
            </a:r>
            <a:endParaRPr lang="cs-CZ" dirty="0"/>
          </a:p>
        </p:txBody>
      </p:sp>
      <p:sp>
        <p:nvSpPr>
          <p:cNvPr id="3" name="Podnadpis 2"/>
          <p:cNvSpPr>
            <a:spLocks noGrp="1"/>
          </p:cNvSpPr>
          <p:nvPr>
            <p:ph type="subTitle" idx="1"/>
          </p:nvPr>
        </p:nvSpPr>
        <p:spPr/>
        <p:txBody>
          <a:bodyPr>
            <a:normAutofit fontScale="70000" lnSpcReduction="20000"/>
          </a:bodyPr>
          <a:lstStyle/>
          <a:p>
            <a:r>
              <a:rPr lang="cs-CZ" dirty="0" smtClean="0"/>
              <a:t>Mimořádné volno </a:t>
            </a:r>
          </a:p>
          <a:p>
            <a:r>
              <a:rPr lang="cs-CZ" dirty="0" smtClean="0"/>
              <a:t>Milí žáci, připravila jsem pro vás  dvě prezentace na tento týden z mluvnice. Prezentace si uložte do svého počítače. </a:t>
            </a:r>
          </a:p>
          <a:p>
            <a:r>
              <a:rPr lang="cs-CZ" dirty="0" smtClean="0"/>
              <a:t>Na sloh si připravujte mluvní cvičení. </a:t>
            </a:r>
            <a:r>
              <a:rPr lang="cs-CZ" dirty="0" smtClean="0"/>
              <a:t>Věnujte</a:t>
            </a:r>
            <a:r>
              <a:rPr lang="cs-CZ" dirty="0" smtClean="0"/>
              <a:t> </a:t>
            </a:r>
            <a:r>
              <a:rPr lang="cs-CZ" dirty="0" smtClean="0"/>
              <a:t>se prosím také </a:t>
            </a:r>
            <a:r>
              <a:rPr lang="cs-CZ" dirty="0" smtClean="0"/>
              <a:t>přípravě na </a:t>
            </a:r>
            <a:r>
              <a:rPr lang="cs-CZ" dirty="0" err="1" smtClean="0"/>
              <a:t>přijím</a:t>
            </a:r>
            <a:r>
              <a:rPr lang="cs-CZ" dirty="0" err="1" smtClean="0"/>
              <a:t>.zkoušky</a:t>
            </a:r>
            <a:r>
              <a:rPr lang="cs-CZ" smtClean="0"/>
              <a:t>.</a:t>
            </a:r>
            <a:endParaRPr lang="cs-CZ" dirty="0" smtClean="0"/>
          </a:p>
          <a:p>
            <a:r>
              <a:rPr lang="cs-CZ" dirty="0" smtClean="0">
                <a:solidFill>
                  <a:srgbClr val="FF0000"/>
                </a:solidFill>
              </a:rPr>
              <a:t>Čtěte pozorně zadání úkolů. Na konci 2. prezentace je i úkol, který mi vypracovaný pošlete na email </a:t>
            </a:r>
            <a:r>
              <a:rPr lang="cs-CZ" dirty="0" smtClean="0">
                <a:solidFill>
                  <a:srgbClr val="FF0000"/>
                </a:solidFill>
                <a:hlinkClick r:id="rId2"/>
              </a:rPr>
              <a:t>alzbeta.ruckerova@zstgmvimperk.cz</a:t>
            </a:r>
            <a:r>
              <a:rPr lang="cs-CZ" dirty="0" smtClean="0">
                <a:solidFill>
                  <a:srgbClr val="FF0000"/>
                </a:solidFill>
              </a:rPr>
              <a:t>. Díky.</a:t>
            </a:r>
            <a:endParaRPr lang="cs-CZ" dirty="0">
              <a:solidFill>
                <a:srgbClr val="FF0000"/>
              </a:solidFill>
            </a:endParaRPr>
          </a:p>
        </p:txBody>
      </p:sp>
    </p:spTree>
    <p:extLst>
      <p:ext uri="{BB962C8B-B14F-4D97-AF65-F5344CB8AC3E}">
        <p14:creationId xmlns:p14="http://schemas.microsoft.com/office/powerpoint/2010/main" val="749728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1. Jazykový rozbor ( vypracujte do </a:t>
            </a:r>
            <a:r>
              <a:rPr lang="cs-CZ" dirty="0" err="1" smtClean="0"/>
              <a:t>šk</a:t>
            </a:r>
            <a:r>
              <a:rPr lang="cs-CZ" dirty="0" smtClean="0"/>
              <a:t>. sešitu)</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O prázdninách jezdíme se sestrou k babičce, nebo trávíme prázdniny s rodiči na chatě. </a:t>
            </a:r>
          </a:p>
          <a:p>
            <a:r>
              <a:rPr lang="cs-CZ" dirty="0" smtClean="0"/>
              <a:t>1. SD</a:t>
            </a:r>
          </a:p>
          <a:p>
            <a:r>
              <a:rPr lang="cs-CZ" dirty="0" smtClean="0"/>
              <a:t>2. Po + </a:t>
            </a:r>
            <a:r>
              <a:rPr lang="cs-CZ" dirty="0" err="1" smtClean="0"/>
              <a:t>Př</a:t>
            </a:r>
            <a:endParaRPr lang="cs-CZ" dirty="0" smtClean="0"/>
          </a:p>
          <a:p>
            <a:r>
              <a:rPr lang="cs-CZ" dirty="0" smtClean="0"/>
              <a:t>3. </a:t>
            </a:r>
            <a:r>
              <a:rPr lang="cs-CZ" dirty="0" err="1" smtClean="0"/>
              <a:t>Pu</a:t>
            </a:r>
            <a:r>
              <a:rPr lang="cs-CZ" dirty="0" smtClean="0"/>
              <a:t> + druh</a:t>
            </a:r>
          </a:p>
          <a:p>
            <a:r>
              <a:rPr lang="cs-CZ" dirty="0" smtClean="0"/>
              <a:t>4. </a:t>
            </a:r>
            <a:r>
              <a:rPr lang="cs-CZ" dirty="0" err="1" smtClean="0"/>
              <a:t>Pt</a:t>
            </a:r>
            <a:r>
              <a:rPr lang="cs-CZ" dirty="0" smtClean="0"/>
              <a:t> + pád</a:t>
            </a:r>
          </a:p>
          <a:p>
            <a:r>
              <a:rPr lang="cs-CZ" dirty="0" smtClean="0"/>
              <a:t>5. </a:t>
            </a:r>
            <a:r>
              <a:rPr lang="cs-CZ" dirty="0" err="1" smtClean="0"/>
              <a:t>Pk</a:t>
            </a:r>
            <a:r>
              <a:rPr lang="cs-CZ" dirty="0" smtClean="0"/>
              <a:t> + druh</a:t>
            </a:r>
          </a:p>
          <a:p>
            <a:r>
              <a:rPr lang="cs-CZ" dirty="0" smtClean="0"/>
              <a:t>6. druh souvětí ( souřadné x podřadné)</a:t>
            </a:r>
          </a:p>
          <a:p>
            <a:r>
              <a:rPr lang="cs-CZ" dirty="0" smtClean="0"/>
              <a:t>7. VH + VV ( VH+ VH), graf, druh VV ( poměr mezi VH)</a:t>
            </a:r>
            <a:endParaRPr lang="cs-CZ" dirty="0"/>
          </a:p>
        </p:txBody>
      </p:sp>
    </p:spTree>
    <p:extLst>
      <p:ext uri="{BB962C8B-B14F-4D97-AF65-F5344CB8AC3E}">
        <p14:creationId xmlns:p14="http://schemas.microsoft.com/office/powerpoint/2010/main" val="166625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 Nová látka – zápis do sešitu </a:t>
            </a:r>
            <a:br>
              <a:rPr lang="cs-CZ" dirty="0" smtClean="0"/>
            </a:br>
            <a:endParaRPr lang="cs-CZ" dirty="0"/>
          </a:p>
        </p:txBody>
      </p:sp>
      <p:sp>
        <p:nvSpPr>
          <p:cNvPr id="3" name="Zástupný symbol pro obsah 2"/>
          <p:cNvSpPr>
            <a:spLocks noGrp="1"/>
          </p:cNvSpPr>
          <p:nvPr>
            <p:ph idx="1"/>
          </p:nvPr>
        </p:nvSpPr>
        <p:spPr/>
        <p:txBody>
          <a:bodyPr/>
          <a:lstStyle/>
          <a:p>
            <a:pPr marL="0" indent="0">
              <a:buNone/>
            </a:pPr>
            <a:r>
              <a:rPr lang="cs-CZ" dirty="0" smtClean="0"/>
              <a:t>ZVLÁŠTNOSTI VE VĚTNÉM ČLENĚNÍ</a:t>
            </a:r>
          </a:p>
          <a:p>
            <a:pPr marL="514350" indent="-514350">
              <a:buAutoNum type="arabicPeriod"/>
            </a:pPr>
            <a:r>
              <a:rPr lang="cs-CZ" dirty="0" smtClean="0"/>
              <a:t>Oslovení </a:t>
            </a:r>
          </a:p>
          <a:p>
            <a:pPr marL="0" indent="0">
              <a:buNone/>
            </a:pPr>
            <a:r>
              <a:rPr lang="cs-CZ" dirty="0" smtClean="0"/>
              <a:t>Př. Františku, už se na mě nezlob. Nezajímá tě, můj milý chlapče, jak to bude pokračovat? To je ale divné, pane domácí.</a:t>
            </a:r>
          </a:p>
          <a:p>
            <a:pPr marL="0" indent="0">
              <a:buNone/>
            </a:pPr>
            <a:endParaRPr lang="cs-CZ" dirty="0"/>
          </a:p>
          <a:p>
            <a:pPr marL="0" indent="0">
              <a:buNone/>
            </a:pPr>
            <a:r>
              <a:rPr lang="cs-CZ" dirty="0" smtClean="0"/>
              <a:t>Oslovení ( 5. pád) je část věty, která do věty není mluvnicky začleněna, proto se odděluje čárkou. </a:t>
            </a:r>
          </a:p>
          <a:p>
            <a:pPr marL="0" indent="0">
              <a:buNone/>
            </a:pPr>
            <a:r>
              <a:rPr lang="cs-CZ" dirty="0" smtClean="0"/>
              <a:t>Oslovení bývá nejčastěji na začátku věty, stává i na konci věty. Pokud je oslovení do věty vloženo, odděluje se čárkami z obou stran. </a:t>
            </a:r>
          </a:p>
          <a:p>
            <a:pPr marL="0" indent="0">
              <a:buNone/>
            </a:pPr>
            <a:endParaRPr lang="cs-CZ" dirty="0"/>
          </a:p>
        </p:txBody>
      </p:sp>
    </p:spTree>
    <p:extLst>
      <p:ext uri="{BB962C8B-B14F-4D97-AF65-F5344CB8AC3E}">
        <p14:creationId xmlns:p14="http://schemas.microsoft.com/office/powerpoint/2010/main" val="1344453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Oslovení – procvičování ( doplň sem, pokud půjde, jinak do sešitu)</a:t>
            </a:r>
            <a:endParaRPr lang="cs-CZ" dirty="0"/>
          </a:p>
        </p:txBody>
      </p:sp>
      <p:sp>
        <p:nvSpPr>
          <p:cNvPr id="3" name="Zástupný symbol pro obsah 2"/>
          <p:cNvSpPr>
            <a:spLocks noGrp="1"/>
          </p:cNvSpPr>
          <p:nvPr>
            <p:ph idx="1"/>
          </p:nvPr>
        </p:nvSpPr>
        <p:spPr/>
        <p:txBody>
          <a:bodyPr/>
          <a:lstStyle/>
          <a:p>
            <a:r>
              <a:rPr lang="cs-CZ" dirty="0" smtClean="0"/>
              <a:t>Doplň čárky:</a:t>
            </a:r>
          </a:p>
          <a:p>
            <a:pPr marL="0" indent="0">
              <a:buNone/>
            </a:pPr>
            <a:r>
              <a:rPr lang="cs-CZ" dirty="0" smtClean="0"/>
              <a:t>Petře doprovodím tě až na nádraží.</a:t>
            </a:r>
          </a:p>
          <a:p>
            <a:pPr marL="0" indent="0">
              <a:buNone/>
            </a:pPr>
            <a:r>
              <a:rPr lang="cs-CZ" dirty="0" smtClean="0"/>
              <a:t>Dobrý večer pánové buďte srdečně vítáni.</a:t>
            </a:r>
          </a:p>
          <a:p>
            <a:pPr marL="0" indent="0">
              <a:buNone/>
            </a:pPr>
            <a:r>
              <a:rPr lang="cs-CZ" dirty="0" smtClean="0"/>
              <a:t>Vyspat jste se u nás dobře pane?</a:t>
            </a:r>
          </a:p>
          <a:p>
            <a:pPr marL="0" indent="0">
              <a:buNone/>
            </a:pPr>
            <a:r>
              <a:rPr lang="cs-CZ" dirty="0" smtClean="0"/>
              <a:t>Hrome Pavle to není špatný nápad.</a:t>
            </a:r>
          </a:p>
          <a:p>
            <a:pPr marL="0" indent="0">
              <a:buNone/>
            </a:pPr>
            <a:r>
              <a:rPr lang="cs-CZ" dirty="0" smtClean="0"/>
              <a:t>Kluci hurá za ním.</a:t>
            </a:r>
          </a:p>
          <a:p>
            <a:pPr marL="0" indent="0">
              <a:buNone/>
            </a:pPr>
            <a:r>
              <a:rPr lang="cs-CZ" dirty="0" smtClean="0"/>
              <a:t>To já bych uměl tatínku já se nebojím.</a:t>
            </a:r>
          </a:p>
          <a:p>
            <a:pPr marL="0" indent="0">
              <a:buNone/>
            </a:pPr>
            <a:r>
              <a:rPr lang="cs-CZ" dirty="0" smtClean="0"/>
              <a:t>Vezmete nás s sebou strýčku?</a:t>
            </a:r>
            <a:endParaRPr lang="cs-CZ" dirty="0"/>
          </a:p>
        </p:txBody>
      </p:sp>
    </p:spTree>
    <p:extLst>
      <p:ext uri="{BB962C8B-B14F-4D97-AF65-F5344CB8AC3E}">
        <p14:creationId xmlns:p14="http://schemas.microsoft.com/office/powerpoint/2010/main" val="3172531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Nová látka – zápis do sešitu </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2. Samostatný větný člen</a:t>
            </a:r>
          </a:p>
          <a:p>
            <a:endParaRPr lang="cs-CZ" dirty="0" smtClean="0"/>
          </a:p>
          <a:p>
            <a:pPr marL="0" indent="0">
              <a:buNone/>
            </a:pPr>
            <a:r>
              <a:rPr lang="cs-CZ" dirty="0" smtClean="0"/>
              <a:t>Př. Fotbal, </a:t>
            </a:r>
            <a:r>
              <a:rPr lang="cs-CZ" dirty="0" smtClean="0">
                <a:solidFill>
                  <a:srgbClr val="C00000"/>
                </a:solidFill>
              </a:rPr>
              <a:t>to</a:t>
            </a:r>
            <a:r>
              <a:rPr lang="cs-CZ" dirty="0" smtClean="0"/>
              <a:t> je láska, někdy dokonce vášeň.</a:t>
            </a:r>
          </a:p>
          <a:p>
            <a:pPr marL="0" indent="0">
              <a:buNone/>
            </a:pPr>
            <a:r>
              <a:rPr lang="cs-CZ" dirty="0" smtClean="0"/>
              <a:t>Werichovy pohádky, </a:t>
            </a:r>
            <a:r>
              <a:rPr lang="cs-CZ" dirty="0" smtClean="0">
                <a:solidFill>
                  <a:srgbClr val="C00000"/>
                </a:solidFill>
              </a:rPr>
              <a:t>ty</a:t>
            </a:r>
            <a:r>
              <a:rPr lang="cs-CZ" dirty="0" smtClean="0"/>
              <a:t> čtu nejraději. </a:t>
            </a:r>
          </a:p>
          <a:p>
            <a:pPr marL="0" indent="0">
              <a:buNone/>
            </a:pPr>
            <a:r>
              <a:rPr lang="cs-CZ" dirty="0" smtClean="0"/>
              <a:t>To je opravdu chytrá holka, </a:t>
            </a:r>
            <a:r>
              <a:rPr lang="cs-CZ" dirty="0" smtClean="0">
                <a:solidFill>
                  <a:srgbClr val="C00000"/>
                </a:solidFill>
              </a:rPr>
              <a:t>ta</a:t>
            </a:r>
            <a:r>
              <a:rPr lang="cs-CZ" dirty="0" smtClean="0"/>
              <a:t> vaše Andulka.</a:t>
            </a:r>
          </a:p>
          <a:p>
            <a:pPr marL="0" indent="0">
              <a:buNone/>
            </a:pPr>
            <a:r>
              <a:rPr lang="cs-CZ" dirty="0" smtClean="0"/>
              <a:t>U moře, </a:t>
            </a:r>
            <a:r>
              <a:rPr lang="cs-CZ" dirty="0" smtClean="0">
                <a:solidFill>
                  <a:srgbClr val="C00000"/>
                </a:solidFill>
              </a:rPr>
              <a:t>tam</a:t>
            </a:r>
            <a:r>
              <a:rPr lang="cs-CZ" dirty="0" smtClean="0"/>
              <a:t> se nám dovolená opravdu vydařila.</a:t>
            </a:r>
          </a:p>
          <a:p>
            <a:pPr marL="0" indent="0">
              <a:buNone/>
            </a:pPr>
            <a:endParaRPr lang="cs-CZ" dirty="0"/>
          </a:p>
          <a:p>
            <a:pPr marL="0" indent="0">
              <a:buNone/>
            </a:pPr>
            <a:r>
              <a:rPr lang="cs-CZ" dirty="0" smtClean="0"/>
              <a:t>Samostatný větný člen se nazývá jazykový prostředek, který se někdy  používá pro zdůraznění. Může stát buď před větou nebo za ní. Ve větě se na něj odkazuje buď tvarem ukazovacího zájmena </a:t>
            </a:r>
            <a:r>
              <a:rPr lang="cs-CZ" dirty="0" smtClean="0">
                <a:solidFill>
                  <a:srgbClr val="C00000"/>
                </a:solidFill>
              </a:rPr>
              <a:t>ten</a:t>
            </a:r>
            <a:r>
              <a:rPr lang="cs-CZ" dirty="0" smtClean="0"/>
              <a:t>,  ukazovacím zájmenem </a:t>
            </a:r>
            <a:r>
              <a:rPr lang="cs-CZ" dirty="0" smtClean="0">
                <a:solidFill>
                  <a:srgbClr val="C00000"/>
                </a:solidFill>
              </a:rPr>
              <a:t>to</a:t>
            </a:r>
            <a:r>
              <a:rPr lang="cs-CZ" dirty="0" smtClean="0"/>
              <a:t>, nebo příslovcem </a:t>
            </a:r>
            <a:r>
              <a:rPr lang="cs-CZ" dirty="0" smtClean="0">
                <a:solidFill>
                  <a:srgbClr val="C00000"/>
                </a:solidFill>
              </a:rPr>
              <a:t>místa, času </a:t>
            </a:r>
            <a:r>
              <a:rPr lang="cs-CZ" dirty="0" smtClean="0"/>
              <a:t>atd. </a:t>
            </a:r>
            <a:endParaRPr lang="cs-CZ" dirty="0"/>
          </a:p>
          <a:p>
            <a:pPr marL="0" indent="0">
              <a:buNone/>
            </a:pPr>
            <a:r>
              <a:rPr lang="cs-CZ" dirty="0" smtClean="0"/>
              <a:t> </a:t>
            </a:r>
            <a:endParaRPr lang="cs-CZ" dirty="0"/>
          </a:p>
        </p:txBody>
      </p:sp>
    </p:spTree>
    <p:extLst>
      <p:ext uri="{BB962C8B-B14F-4D97-AF65-F5344CB8AC3E}">
        <p14:creationId xmlns:p14="http://schemas.microsoft.com/office/powerpoint/2010/main" val="933696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Samostatný větný člen – procvičování ( doplň sem, pokud nelze, do sešitu)</a:t>
            </a:r>
            <a:endParaRPr lang="cs-CZ" dirty="0"/>
          </a:p>
        </p:txBody>
      </p:sp>
      <p:sp>
        <p:nvSpPr>
          <p:cNvPr id="3" name="Zástupný symbol pro obsah 2"/>
          <p:cNvSpPr>
            <a:spLocks noGrp="1"/>
          </p:cNvSpPr>
          <p:nvPr>
            <p:ph idx="1"/>
          </p:nvPr>
        </p:nvSpPr>
        <p:spPr/>
        <p:txBody>
          <a:bodyPr/>
          <a:lstStyle/>
          <a:p>
            <a:pPr marL="0" indent="0">
              <a:buNone/>
            </a:pPr>
            <a:r>
              <a:rPr lang="cs-CZ" dirty="0" smtClean="0"/>
              <a:t>Doplň čárku:</a:t>
            </a:r>
          </a:p>
          <a:p>
            <a:pPr marL="0" indent="0">
              <a:buNone/>
            </a:pPr>
            <a:r>
              <a:rPr lang="cs-CZ" dirty="0" smtClean="0"/>
              <a:t>Hudba to je pro mě něco nepostradatelného.</a:t>
            </a:r>
          </a:p>
          <a:p>
            <a:pPr marL="0" indent="0">
              <a:buNone/>
            </a:pPr>
            <a:r>
              <a:rPr lang="cs-CZ" dirty="0" smtClean="0"/>
              <a:t>Tenhle dům ten patřil mému dědečkovi.</a:t>
            </a:r>
          </a:p>
          <a:p>
            <a:pPr marL="0" indent="0">
              <a:buNone/>
            </a:pPr>
            <a:r>
              <a:rPr lang="cs-CZ" dirty="0" smtClean="0"/>
              <a:t>Na Jadranu tam se nám líbilo.</a:t>
            </a:r>
          </a:p>
          <a:p>
            <a:pPr marL="0" indent="0">
              <a:buNone/>
            </a:pPr>
            <a:r>
              <a:rPr lang="cs-CZ" dirty="0" smtClean="0"/>
              <a:t>Pavlu tu míval ze všech dětí nejraději.</a:t>
            </a:r>
          </a:p>
          <a:p>
            <a:pPr marL="0" indent="0">
              <a:buNone/>
            </a:pPr>
            <a:r>
              <a:rPr lang="cs-CZ" dirty="0" smtClean="0"/>
              <a:t>Naše maminka ta se něco </a:t>
            </a:r>
            <a:r>
              <a:rPr lang="cs-CZ" dirty="0" err="1" smtClean="0"/>
              <a:t>nastará</a:t>
            </a:r>
            <a:r>
              <a:rPr lang="cs-CZ" dirty="0" smtClean="0"/>
              <a:t>.</a:t>
            </a:r>
          </a:p>
          <a:p>
            <a:pPr marL="0" indent="0">
              <a:buNone/>
            </a:pPr>
            <a:r>
              <a:rPr lang="cs-CZ" dirty="0" smtClean="0"/>
              <a:t>Měli jsme ho všichni rádi toho Voříška. </a:t>
            </a:r>
          </a:p>
          <a:p>
            <a:pPr marL="0" indent="0">
              <a:buNone/>
            </a:pPr>
            <a:endParaRPr lang="cs-CZ" dirty="0"/>
          </a:p>
        </p:txBody>
      </p:sp>
    </p:spTree>
    <p:extLst>
      <p:ext uri="{BB962C8B-B14F-4D97-AF65-F5344CB8AC3E}">
        <p14:creationId xmlns:p14="http://schemas.microsoft.com/office/powerpoint/2010/main" val="1214050377"/>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469</Words>
  <Application>Microsoft Office PowerPoint</Application>
  <PresentationFormat>Širokoúhlá obrazovka</PresentationFormat>
  <Paragraphs>48</Paragraphs>
  <Slides>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6</vt:i4>
      </vt:variant>
    </vt:vector>
  </HeadingPairs>
  <TitlesOfParts>
    <vt:vector size="10" baseType="lpstr">
      <vt:lpstr>Arial</vt:lpstr>
      <vt:lpstr>Calibri</vt:lpstr>
      <vt:lpstr>Calibri Light</vt:lpstr>
      <vt:lpstr>Motiv Office</vt:lpstr>
      <vt:lpstr>ČJ – mluvnice 1 ( 9. ročník)</vt:lpstr>
      <vt:lpstr>1. Jazykový rozbor ( vypracujte do šk. sešitu)</vt:lpstr>
      <vt:lpstr>2. Nová látka – zápis do sešitu  </vt:lpstr>
      <vt:lpstr>Oslovení – procvičování ( doplň sem, pokud půjde, jinak do sešitu)</vt:lpstr>
      <vt:lpstr>Nová látka – zápis do sešitu </vt:lpstr>
      <vt:lpstr>Samostatný větný člen – procvičování ( doplň sem, pokud nelze, do sešitu)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ČJ – mluvnice 1 ( 9. ročník)</dc:title>
  <dc:creator>Uživatel-ZŠTGM-13</dc:creator>
  <cp:lastModifiedBy>Uživatel-ZŠTGM-13</cp:lastModifiedBy>
  <cp:revision>11</cp:revision>
  <dcterms:created xsi:type="dcterms:W3CDTF">2020-03-18T12:01:41Z</dcterms:created>
  <dcterms:modified xsi:type="dcterms:W3CDTF">2020-03-20T18:44:06Z</dcterms:modified>
</cp:coreProperties>
</file>