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7" r:id="rId6"/>
    <p:sldId id="263" r:id="rId7"/>
    <p:sldId id="269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45BE9-1CAA-B731-4D75-F6CC502B6896}" v="722" dt="2020-04-04T20:36:24.626"/>
    <p1510:client id="{22E1AAFC-CC50-1841-C792-ECD58B9E5383}" v="579" dt="2020-04-04T16:44:06.455"/>
    <p1510:client id="{3D61FA21-A380-F553-2A78-C60E62A65145}" v="182" dt="2020-04-04T21:30:44.504"/>
    <p1510:client id="{7CBFD745-F97C-0444-BCF9-4453B33D4B02}" v="584" dt="2020-04-04T18:14:01.459"/>
    <p1510:client id="{C1C07C6F-48CF-E68B-957A-07F2EFC744FA}" v="720" dt="2020-04-05T15:46:51.173"/>
    <p1510:client id="{DA6CD701-4546-FD7D-919E-DBE0929A2AC0}" v="127" dt="2020-04-05T17:08:15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123CF-89F5-4EEA-A512-6F94424D2927}" type="datetimeFigureOut">
              <a:rPr lang="cs-CZ" smtClean="0"/>
              <a:t>9. 4. 2020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1402-F726-443A-BBA3-98BB46DAC1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90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1402-F726-443A-BBA3-98BB46DAC1E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52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9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7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9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2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51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diycesky.cz/jedla-dekora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elikono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zule71.blogspot.com/2013/03/posledni-darek-do-vymen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orsquill.wordpress.com/2015/03/31/pascua-checa-gastronomia-decoracion-tradiciones-semana-sant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www.pexeso.net/mediatelvelikonoce/016B8" TargetMode="External"/><Relationship Id="rId7" Type="http://schemas.openxmlformats.org/officeDocument/2006/relationships/image" Target="../media/image7.jpeg"/><Relationship Id="rId12" Type="http://schemas.openxmlformats.org/officeDocument/2006/relationships/hyperlink" Target="https://www.nasehobby.cz/tag/velikonoc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verige.cz/velikonoce-ve-svedsku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hyperlink" Target="https://c.pxhere.com/photos/83/7d/easter_in_the_allotment_easter_eggs_in_the_tree_colorful_easter_eggs_easter_easter_eggs_garden_idyllic_garden_easter_decor-645655.jpg!d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://vareni.ritta.cz/zvlastni-prilezitosti/velikonoce/malovani-vajicek/" TargetMode="Externa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cs.wikipedia.org/wiki/Hlavi%C4%8Dka_(n%C3%A1divka)" TargetMode="External"/><Relationship Id="rId7" Type="http://schemas.openxmlformats.org/officeDocument/2006/relationships/hyperlink" Target="https://cs.wikipedia.org/wiki/Mazane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s.wikipedia.org/wiki/Jid%C3%A1%C5%A1e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carolinamia.blogspot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ehobby.cz/jen-tak-cili-velikonoce-jsou-uz-opravdu-za-dverm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4AF37F0-1E8F-443E-AA28-4BC63482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DBE9D54-6250-40F2-A23A-F9CEBF5F91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46E6328-0D82-4747-8B39-60373321BB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accent1"/>
                </a:solidFill>
                <a:latin typeface="Algerian"/>
                <a:cs typeface="Calibri Light"/>
              </a:rPr>
              <a:t>Velikonoce</a:t>
            </a:r>
            <a:endParaRPr lang="cs-CZ" sz="6600" dirty="0">
              <a:solidFill>
                <a:schemeClr val="accent1"/>
              </a:solidFill>
              <a:latin typeface="Algerian"/>
            </a:endParaRPr>
          </a:p>
        </p:txBody>
      </p:sp>
      <p:pic>
        <p:nvPicPr>
          <p:cNvPr id="8" name="Obrázek 8" descr="Obsah obrázku rostlina, interiér, malé, vsedě&#10;&#10;Popis vygenerovaný s velmi vysokou mírou spolehlivosti">
            <a:extLst>
              <a:ext uri="{FF2B5EF4-FFF2-40B4-BE49-F238E27FC236}">
                <a16:creationId xmlns="" xmlns:a16="http://schemas.microsoft.com/office/drawing/2014/main" id="{507236ED-4CFA-4408-ADFD-625854A25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20855" r="1" b="18176"/>
          <a:stretch/>
        </p:blipFill>
        <p:spPr>
          <a:xfrm>
            <a:off x="997286" y="741172"/>
            <a:ext cx="10197427" cy="3279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7B0ADB9A-31A2-482F-A514-6D93FE8B47A2}"/>
              </a:ext>
            </a:extLst>
          </p:cNvPr>
          <p:cNvSpPr txBox="1"/>
          <p:nvPr/>
        </p:nvSpPr>
        <p:spPr>
          <a:xfrm>
            <a:off x="9108886" y="3820761"/>
            <a:ext cx="2085827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6E53F79-B1CB-44B6-B80E-727910DD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64" y="1423502"/>
            <a:ext cx="6657476" cy="4034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Velikonoce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jsou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nejvýznamnějšími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křesťanskými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svátky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spojené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s 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památkou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umučení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a 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vzkříšení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3800" dirty="0" err="1">
                <a:solidFill>
                  <a:schemeClr val="accent1">
                    <a:lumMod val="50000"/>
                  </a:schemeClr>
                </a:solidFill>
              </a:rPr>
              <a:t>Ježíše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 Krista.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ek 3" descr="Obsah obrázku červená, fotka, pózování, staré&#10;&#10;Popis vygenerovaný s velmi vysokou mírou spolehlivosti">
            <a:extLst>
              <a:ext uri="{FF2B5EF4-FFF2-40B4-BE49-F238E27FC236}">
                <a16:creationId xmlns="" xmlns:a16="http://schemas.microsoft.com/office/drawing/2014/main" id="{C981AE9F-8265-40A4-B571-FE128FDA8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7402" r="5733" b="-2"/>
          <a:stretch/>
        </p:blipFill>
        <p:spPr>
          <a:xfrm>
            <a:off x="8119677" y="256313"/>
            <a:ext cx="3830829" cy="63685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676F892E-429F-4193-B88A-BDFB206D09AB}"/>
              </a:ext>
            </a:extLst>
          </p:cNvPr>
          <p:cNvSpPr txBox="1"/>
          <p:nvPr/>
        </p:nvSpPr>
        <p:spPr>
          <a:xfrm>
            <a:off x="9726819" y="6424771"/>
            <a:ext cx="2223687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5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1" descr="Obsah obrázku text&#10;&#10;Popis vygenerovaný s velmi vysokou mírou spolehlivosti">
            <a:extLst>
              <a:ext uri="{FF2B5EF4-FFF2-40B4-BE49-F238E27FC236}">
                <a16:creationId xmlns="" xmlns:a16="http://schemas.microsoft.com/office/drawing/2014/main" id="{4F1D95F4-845A-49EA-AF5B-0CF011912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0783" y="1481029"/>
            <a:ext cx="6045576" cy="43225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F57F164-E0BA-481E-9BB1-3AD8020B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91" y="1414462"/>
            <a:ext cx="692486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cs-CZ" sz="4400" b="1" dirty="0">
                <a:solidFill>
                  <a:srgbClr val="535C13"/>
                </a:solidFill>
                <a:ea typeface="+mn-lt"/>
                <a:cs typeface="+mn-lt"/>
              </a:rPr>
              <a:t>Velikonoce</a:t>
            </a:r>
            <a:r>
              <a:rPr lang="cs-CZ" sz="4400" b="1" dirty="0">
                <a:solidFill>
                  <a:srgbClr val="A6B727"/>
                </a:solidFill>
                <a:ea typeface="+mn-lt"/>
                <a:cs typeface="+mn-lt"/>
              </a:rPr>
              <a:t> </a:t>
            </a:r>
            <a:r>
              <a:rPr lang="cs-CZ" sz="4400" b="1" dirty="0">
                <a:ea typeface="+mn-lt"/>
                <a:cs typeface="+mn-lt"/>
              </a:rPr>
              <a:t/>
            </a:r>
            <a:br>
              <a:rPr lang="cs-CZ" sz="4400" b="1" dirty="0">
                <a:ea typeface="+mn-lt"/>
                <a:cs typeface="+mn-lt"/>
              </a:rPr>
            </a:br>
            <a: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  <a:t>jsou  pohyblivým svátkem.</a:t>
            </a:r>
            <a:b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</a:br>
            <a: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  <a:t>Datum připadá </a:t>
            </a:r>
            <a:b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</a:br>
            <a: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  <a:t>na  první neděli</a:t>
            </a:r>
            <a:b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</a:br>
            <a: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  <a:t>po prvním jarním úplňku </a:t>
            </a:r>
            <a:b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</a:br>
            <a: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  <a:t>po jarní rovnodennosti</a:t>
            </a:r>
            <a:b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</a:br>
            <a:r>
              <a:rPr lang="cs-CZ" sz="3800" dirty="0">
                <a:solidFill>
                  <a:srgbClr val="535C13"/>
                </a:solidFill>
                <a:ea typeface="+mn-lt"/>
                <a:cs typeface="+mn-lt"/>
              </a:rPr>
              <a:t>(21. 3.).</a:t>
            </a:r>
            <a:endParaRPr lang="cs-CZ" sz="3800" dirty="0">
              <a:solidFill>
                <a:srgbClr val="535C13"/>
              </a:solidFill>
            </a:endParaRPr>
          </a:p>
          <a:p>
            <a:endParaRPr lang="cs-CZ" sz="3800" dirty="0">
              <a:cs typeface="Calibri"/>
            </a:endParaRPr>
          </a:p>
          <a:p>
            <a:endParaRPr lang="cs-CZ" sz="1600" dirty="0">
              <a:cs typeface="Calibri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D4E06F44-2065-4297-A1ED-EB00E3E4F0C4}"/>
              </a:ext>
            </a:extLst>
          </p:cNvPr>
          <p:cNvSpPr txBox="1"/>
          <p:nvPr/>
        </p:nvSpPr>
        <p:spPr>
          <a:xfrm>
            <a:off x="9365988" y="5615466"/>
            <a:ext cx="2385589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598DFF6-5CBE-4FDE-8650-E6112508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701300"/>
            <a:ext cx="10975041" cy="54045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Pašijový (svatý, veliký) týden</a:t>
            </a:r>
            <a:endParaRPr lang="cs-CZ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  <a:p>
            <a:r>
              <a:rPr lang="cs-CZ" sz="3600" dirty="0">
                <a:ea typeface="+mj-lt"/>
                <a:cs typeface="+mj-lt"/>
              </a:rPr>
              <a:t>Poslední týden dlouhého 40 denního postního období.</a:t>
            </a:r>
            <a:br>
              <a:rPr lang="cs-CZ" sz="3600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 </a:t>
            </a:r>
            <a:br>
              <a:rPr lang="cs-CZ" dirty="0">
                <a:ea typeface="+mj-lt"/>
                <a:cs typeface="+mj-lt"/>
              </a:rPr>
            </a:br>
            <a:r>
              <a:rPr lang="cs-CZ" sz="38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Škaredá (Sazometná) středa </a:t>
            </a:r>
            <a:r>
              <a:rPr lang="cs-CZ" sz="3800" dirty="0">
                <a:ea typeface="+mj-lt"/>
                <a:cs typeface="+mj-lt"/>
              </a:rPr>
              <a:t/>
            </a:r>
            <a:br>
              <a:rPr lang="cs-CZ" sz="3800" dirty="0">
                <a:ea typeface="+mj-lt"/>
                <a:cs typeface="+mj-lt"/>
              </a:rPr>
            </a:br>
            <a:r>
              <a:rPr lang="cs-CZ" sz="38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Zelený čtvrtek</a:t>
            </a:r>
            <a:r>
              <a:rPr lang="cs-CZ" sz="3800" dirty="0">
                <a:ea typeface="+mj-lt"/>
                <a:cs typeface="+mj-lt"/>
              </a:rPr>
              <a:t/>
            </a:r>
            <a:br>
              <a:rPr lang="cs-CZ" sz="3800" dirty="0">
                <a:ea typeface="+mj-lt"/>
                <a:cs typeface="+mj-lt"/>
              </a:rPr>
            </a:br>
            <a:r>
              <a:rPr lang="cs-CZ" sz="38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Velký pátek</a:t>
            </a:r>
            <a:r>
              <a:rPr lang="cs-CZ" sz="3800" dirty="0">
                <a:ea typeface="+mj-lt"/>
                <a:cs typeface="+mj-lt"/>
              </a:rPr>
              <a:t/>
            </a:r>
            <a:br>
              <a:rPr lang="cs-CZ" sz="3800" dirty="0">
                <a:ea typeface="+mj-lt"/>
                <a:cs typeface="+mj-lt"/>
              </a:rPr>
            </a:br>
            <a:r>
              <a:rPr lang="cs-CZ" sz="38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Bílá sobota </a:t>
            </a:r>
            <a:r>
              <a:rPr lang="cs-CZ" sz="3800" dirty="0">
                <a:ea typeface="+mj-lt"/>
                <a:cs typeface="+mj-lt"/>
              </a:rPr>
              <a:t/>
            </a:r>
            <a:br>
              <a:rPr lang="cs-CZ" sz="3800" dirty="0">
                <a:ea typeface="+mj-lt"/>
                <a:cs typeface="+mj-lt"/>
              </a:rPr>
            </a:br>
            <a:r>
              <a:rPr lang="cs-CZ" sz="38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Velikonoční neděle (Boží hod velikonoční)</a:t>
            </a:r>
            <a:r>
              <a:rPr lang="cs-CZ" sz="3800" dirty="0">
                <a:ea typeface="+mj-lt"/>
                <a:cs typeface="+mj-lt"/>
              </a:rPr>
              <a:t/>
            </a:r>
            <a:br>
              <a:rPr lang="cs-CZ" sz="3800" dirty="0">
                <a:ea typeface="+mj-lt"/>
                <a:cs typeface="+mj-lt"/>
              </a:rPr>
            </a:br>
            <a:r>
              <a:rPr lang="cs-CZ" sz="3800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Velikonoční pondělí </a:t>
            </a:r>
            <a:endParaRPr lang="cs-CZ" sz="3800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pic>
        <p:nvPicPr>
          <p:cNvPr id="3" name="Obrázek 3" descr="Obsah obrázku text, kniha&#10;&#10;Popis vygenerovaný s velmi vysokou mírou spolehlivosti">
            <a:extLst>
              <a:ext uri="{FF2B5EF4-FFF2-40B4-BE49-F238E27FC236}">
                <a16:creationId xmlns="" xmlns:a16="http://schemas.microsoft.com/office/drawing/2014/main" id="{5C5D7EB9-E696-4646-8E10-BB0F22575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3895" y="2139591"/>
            <a:ext cx="3469480" cy="261699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71C2AAF-3F57-4693-968C-488BE78D3724}"/>
              </a:ext>
            </a:extLst>
          </p:cNvPr>
          <p:cNvSpPr txBox="1"/>
          <p:nvPr/>
        </p:nvSpPr>
        <p:spPr>
          <a:xfrm>
            <a:off x="9990010" y="4590799"/>
            <a:ext cx="1863365" cy="1657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dirty="0">
                <a:hlinkClick r:id="rId3"/>
              </a:rPr>
              <a:t>Tato </a:t>
            </a:r>
            <a:r>
              <a:rPr lang="en-US" dirty="0" err="1">
                <a:hlinkClick r:id="rId3"/>
              </a:rPr>
              <a:t>fotka</a:t>
            </a:r>
            <a:r>
              <a:rPr lang="en-US" dirty="0"/>
              <a:t> od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Neznámý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s </a:t>
            </a:r>
            <a:r>
              <a:rPr lang="en-US" dirty="0" err="1"/>
              <a:t>licencí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CC BY-NC-ND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3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21" descr="Obsah obrázku osoba, exteriér, tanečník, držení&#10;&#10;Popis vygenerovaný s velmi vysokou mírou spolehlivosti">
            <a:extLst>
              <a:ext uri="{FF2B5EF4-FFF2-40B4-BE49-F238E27FC236}">
                <a16:creationId xmlns="" xmlns:a16="http://schemas.microsoft.com/office/drawing/2014/main" id="{742BD1A4-01BC-4090-B88B-9DC2C8F3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5960" y="3693356"/>
            <a:ext cx="3286122" cy="265509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0379" y="337737"/>
            <a:ext cx="726035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4400" dirty="0">
                <a:solidFill>
                  <a:srgbClr val="535C13"/>
                </a:solidFill>
              </a:rPr>
              <a:t>Velikonoční zvyky a tradice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B7580015-1C57-4421-9C0A-2704DFAC603D}"/>
              </a:ext>
            </a:extLst>
          </p:cNvPr>
          <p:cNvSpPr txBox="1"/>
          <p:nvPr/>
        </p:nvSpPr>
        <p:spPr>
          <a:xfrm>
            <a:off x="9919932" y="2758427"/>
            <a:ext cx="161925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B7580015-1C57-4421-9C0A-2704DFAC603D}"/>
              </a:ext>
            </a:extLst>
          </p:cNvPr>
          <p:cNvSpPr txBox="1"/>
          <p:nvPr/>
        </p:nvSpPr>
        <p:spPr>
          <a:xfrm>
            <a:off x="5260949" y="6178623"/>
            <a:ext cx="2522943" cy="24893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3"/>
              </a:rPr>
              <a:t>Tato </a:t>
            </a:r>
            <a:r>
              <a:rPr lang="en-US" dirty="0" err="1">
                <a:hlinkClick r:id="rId3"/>
              </a:rPr>
              <a:t>fotka</a:t>
            </a:r>
            <a:r>
              <a:rPr lang="en-US" dirty="0"/>
              <a:t> od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Neznámý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s </a:t>
            </a:r>
            <a:r>
              <a:rPr lang="en-US" dirty="0" err="1"/>
              <a:t>licencí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CC BY-SA</a:t>
            </a:r>
            <a:endParaRPr lang="en-US" dirty="0"/>
          </a:p>
        </p:txBody>
      </p:sp>
      <p:pic>
        <p:nvPicPr>
          <p:cNvPr id="23" name="Obrázek 23" descr="Obsah obrázku osoba, dívka, stojící, malé&#10;&#10;Popis vygenerovaný s velmi vysokou mírou spolehlivosti">
            <a:extLst>
              <a:ext uri="{FF2B5EF4-FFF2-40B4-BE49-F238E27FC236}">
                <a16:creationId xmlns="" xmlns:a16="http://schemas.microsoft.com/office/drawing/2014/main" id="{6CCDEF88-DF54-4991-AA4B-7CA7BABCA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07454" y="1207853"/>
            <a:ext cx="3408827" cy="2261346"/>
          </a:xfrm>
          <a:prstGeom prst="rect">
            <a:avLst/>
          </a:prstGeom>
          <a:ln>
            <a:noFill/>
          </a:ln>
        </p:spPr>
      </p:pic>
      <p:sp>
        <p:nvSpPr>
          <p:cNvPr id="25" name="TextovéPole 24">
            <a:extLst>
              <a:ext uri="{FF2B5EF4-FFF2-40B4-BE49-F238E27FC236}">
                <a16:creationId xmlns="" xmlns:a16="http://schemas.microsoft.com/office/drawing/2014/main" id="{B5044E18-65A9-49B2-A425-26095A3A2765}"/>
              </a:ext>
            </a:extLst>
          </p:cNvPr>
          <p:cNvSpPr txBox="1"/>
          <p:nvPr/>
        </p:nvSpPr>
        <p:spPr>
          <a:xfrm>
            <a:off x="4663678" y="3265414"/>
            <a:ext cx="3412329" cy="3158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hlinkClick r:id="rId6"/>
              </a:rPr>
              <a:t>Tato </a:t>
            </a:r>
            <a:r>
              <a:rPr lang="en-US" sz="800" dirty="0" err="1">
                <a:hlinkClick r:id="rId6"/>
              </a:rPr>
              <a:t>fotka</a:t>
            </a:r>
            <a:r>
              <a:rPr lang="en-US" sz="800" dirty="0"/>
              <a:t> od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Neznámý</a:t>
            </a:r>
            <a:r>
              <a:rPr lang="en-US" sz="800" dirty="0"/>
              <a:t> </a:t>
            </a:r>
            <a:r>
              <a:rPr lang="en-US" sz="800" dirty="0" err="1"/>
              <a:t>autor</a:t>
            </a:r>
            <a:r>
              <a:rPr lang="en-US" sz="800" dirty="0"/>
              <a:t> s </a:t>
            </a:r>
            <a:r>
              <a:rPr lang="en-US" sz="800" dirty="0" err="1"/>
              <a:t>licencí</a:t>
            </a:r>
            <a:r>
              <a:rPr lang="en-US" sz="800" dirty="0"/>
              <a:t> </a:t>
            </a:r>
            <a:r>
              <a:rPr lang="en-US" sz="800" dirty="0">
                <a:hlinkClick r:id="rId4"/>
              </a:rPr>
              <a:t>CC BY-SA</a:t>
            </a:r>
            <a:endParaRPr lang="en-US" sz="800" dirty="0"/>
          </a:p>
        </p:txBody>
      </p:sp>
      <p:pic>
        <p:nvPicPr>
          <p:cNvPr id="27" name="Obrázek 27" descr="Obsah obrázku tráva, exteriér, pole, zelená&#10;&#10;Popis vygenerovaný s velmi vysokou mírou spolehlivosti">
            <a:extLst>
              <a:ext uri="{FF2B5EF4-FFF2-40B4-BE49-F238E27FC236}">
                <a16:creationId xmlns="" xmlns:a16="http://schemas.microsoft.com/office/drawing/2014/main" id="{3CEF70BE-31F9-478D-BA15-DCF19128F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71" y="3967870"/>
            <a:ext cx="4041679" cy="2335219"/>
          </a:xfrm>
          <a:prstGeom prst="rect">
            <a:avLst/>
          </a:prstGeom>
        </p:spPr>
      </p:pic>
      <p:pic>
        <p:nvPicPr>
          <p:cNvPr id="31" name="Obrázek 31" descr="Obsah obrázku tráva, stůl, skupina, jídlo&#10;&#10;Popis vygenerovaný s velmi vysokou mírou spolehlivosti">
            <a:extLst>
              <a:ext uri="{FF2B5EF4-FFF2-40B4-BE49-F238E27FC236}">
                <a16:creationId xmlns="" xmlns:a16="http://schemas.microsoft.com/office/drawing/2014/main" id="{07A7365D-F84F-4681-A1FF-796FFABEE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06843" y="1169806"/>
            <a:ext cx="2743200" cy="184998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33" name="TextovéPole 32">
            <a:extLst>
              <a:ext uri="{FF2B5EF4-FFF2-40B4-BE49-F238E27FC236}">
                <a16:creationId xmlns="" xmlns:a16="http://schemas.microsoft.com/office/drawing/2014/main" id="{A89C4B92-9679-48C8-88B2-7897748805ED}"/>
              </a:ext>
            </a:extLst>
          </p:cNvPr>
          <p:cNvSpPr txBox="1"/>
          <p:nvPr/>
        </p:nvSpPr>
        <p:spPr>
          <a:xfrm>
            <a:off x="8856221" y="2825073"/>
            <a:ext cx="2644443" cy="13620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dirty="0">
                <a:hlinkClick r:id="rId9"/>
              </a:rPr>
              <a:t>Tato </a:t>
            </a:r>
            <a:r>
              <a:rPr lang="en-US" dirty="0" err="1">
                <a:hlinkClick r:id="rId9"/>
              </a:rPr>
              <a:t>fotka</a:t>
            </a:r>
            <a:r>
              <a:rPr lang="en-US" dirty="0"/>
              <a:t> od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Neznámý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s </a:t>
            </a:r>
            <a:r>
              <a:rPr lang="en-US" dirty="0" err="1"/>
              <a:t>licencí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CC BY-SA-NC</a:t>
            </a:r>
            <a:endParaRPr lang="en-US" dirty="0"/>
          </a:p>
        </p:txBody>
      </p:sp>
      <p:pic>
        <p:nvPicPr>
          <p:cNvPr id="4" name="Obrázek 4" descr="Obsah obrázku osoba, jídlo, žena, červená&#10;&#10;Popis vygenerovaný s velmi vysokou mírou spolehlivosti">
            <a:extLst>
              <a:ext uri="{FF2B5EF4-FFF2-40B4-BE49-F238E27FC236}">
                <a16:creationId xmlns="" xmlns:a16="http://schemas.microsoft.com/office/drawing/2014/main" id="{0E814B40-7802-4877-8EB4-5CFAA5E150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14305" y="3311871"/>
            <a:ext cx="2431536" cy="30483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DC9D2816-D0E6-4E7E-981C-A92ED19BBA14}"/>
              </a:ext>
            </a:extLst>
          </p:cNvPr>
          <p:cNvSpPr txBox="1"/>
          <p:nvPr/>
        </p:nvSpPr>
        <p:spPr>
          <a:xfrm>
            <a:off x="9068344" y="6189164"/>
            <a:ext cx="2082053" cy="227853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 dirty="0">
                <a:hlinkClick r:id="rId12"/>
              </a:rPr>
              <a:t>Tato </a:t>
            </a:r>
            <a:r>
              <a:rPr lang="en-US" dirty="0" err="1">
                <a:hlinkClick r:id="rId12"/>
              </a:rPr>
              <a:t>fotka</a:t>
            </a:r>
            <a:r>
              <a:rPr lang="en-US" dirty="0"/>
              <a:t> od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Neznámý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s </a:t>
            </a:r>
            <a:r>
              <a:rPr lang="en-US" dirty="0" err="1"/>
              <a:t>licencí</a:t>
            </a:r>
            <a:r>
              <a:rPr lang="en-US" dirty="0"/>
              <a:t> </a:t>
            </a:r>
            <a:r>
              <a:rPr lang="en-US" dirty="0">
                <a:hlinkClick r:id="rId13"/>
              </a:rPr>
              <a:t>CC BY-NC-ND</a:t>
            </a:r>
            <a:endParaRPr lang="en-US" dirty="0"/>
          </a:p>
        </p:txBody>
      </p:sp>
      <p:pic>
        <p:nvPicPr>
          <p:cNvPr id="10" name="Obrázek 11" descr="Obsah obrázku tráva, exteriér, park, pole&#10;&#10;Popis vygenerovaný s velmi vysokou mírou spolehlivosti">
            <a:extLst>
              <a:ext uri="{FF2B5EF4-FFF2-40B4-BE49-F238E27FC236}">
                <a16:creationId xmlns="" xmlns:a16="http://schemas.microsoft.com/office/drawing/2014/main" id="{6943CB64-32CC-47E4-8758-A56D30DC5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313" y="1167653"/>
            <a:ext cx="3370728" cy="252804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55073D75-8B44-4896-B2F2-83B87BE79DAC}"/>
              </a:ext>
            </a:extLst>
          </p:cNvPr>
          <p:cNvSpPr txBox="1"/>
          <p:nvPr/>
        </p:nvSpPr>
        <p:spPr>
          <a:xfrm>
            <a:off x="610379" y="6133006"/>
            <a:ext cx="382684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https://cdn.pixabay.com/photo/2015/04/05/12/28/easter-707703_960_720.jpg </a:t>
            </a:r>
            <a:endParaRPr lang="cs-CZ" sz="800" dirty="0"/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799D9A0E-D603-4F26-9A05-F65765F9FF7F}"/>
              </a:ext>
            </a:extLst>
          </p:cNvPr>
          <p:cNvSpPr txBox="1"/>
          <p:nvPr/>
        </p:nvSpPr>
        <p:spPr>
          <a:xfrm>
            <a:off x="519039" y="3469199"/>
            <a:ext cx="33707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hlinkClick r:id="rId15"/>
              </a:rPr>
              <a:t>https://c.pxhere.com/photos/83/7d/easter_in_the_allotment_easter_eggs_in_the_tree_colorful_easter_eggs_easter_easter_eggs_garden_idyllic_garden_easter_decor-645655.jpg!d</a:t>
            </a:r>
          </a:p>
        </p:txBody>
      </p:sp>
    </p:spTree>
    <p:extLst>
      <p:ext uri="{BB962C8B-B14F-4D97-AF65-F5344CB8AC3E}">
        <p14:creationId xmlns:p14="http://schemas.microsoft.com/office/powerpoint/2010/main" val="365162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6">
            <a:extLst>
              <a:ext uri="{FF2B5EF4-FFF2-40B4-BE49-F238E27FC236}">
                <a16:creationId xmlns="" xmlns:a16="http://schemas.microsoft.com/office/drawing/2014/main" id="{77F7D86A-709E-4A26-9BC7-C9D9922F40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E2521B9D-892F-43BE-890E-E7B53E614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84D1E40A-ADD8-4074-BCF5-5ED160BB3E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43E20AEA-F713-4481-8537-2B57E4424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F3FB1FB0-C6BC-4CB3-82AC-DB2C00BA60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8154770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450D6F8C-C428-49D7-86A8-6CEC880D28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54769" y="0"/>
            <a:ext cx="4037232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Obrázek 29" descr="Obsah obrázku jídlo, interiér, pánev, pizza&#10;&#10;Popis vygenerovaný s velmi vysokou mírou spolehlivosti">
            <a:extLst>
              <a:ext uri="{FF2B5EF4-FFF2-40B4-BE49-F238E27FC236}">
                <a16:creationId xmlns="" xmlns:a16="http://schemas.microsoft.com/office/drawing/2014/main" id="{B248B3F1-0CFF-4CCE-8279-1F7B7BB3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988" y="622238"/>
            <a:ext cx="2378514" cy="1783885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CE7331EB-DD51-40E3-8F7E-0D6AF20C7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6603" y="0"/>
            <a:ext cx="9144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Obrázek 38" descr="Obsah obrázku stůl, jídlo, talíř, vsedě&#10;&#10;Popis vygenerovaný s velmi vysokou mírou spolehlivosti">
            <a:extLst>
              <a:ext uri="{FF2B5EF4-FFF2-40B4-BE49-F238E27FC236}">
                <a16:creationId xmlns="" xmlns:a16="http://schemas.microsoft.com/office/drawing/2014/main" id="{35778540-130B-4E18-B64E-32BDCE51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68904" y="622239"/>
            <a:ext cx="2454051" cy="1783884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A2FE1DF8-97E7-47F8-AC0E-50BB9050F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24646" y="0"/>
            <a:ext cx="9144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4" descr="Obsah obrázku stůl, vsedě, jídlo, interiér&#10;&#10;Popis vygenerovaný s velmi vysokou mírou spolehlivosti">
            <a:extLst>
              <a:ext uri="{FF2B5EF4-FFF2-40B4-BE49-F238E27FC236}">
                <a16:creationId xmlns="" xmlns:a16="http://schemas.microsoft.com/office/drawing/2014/main" id="{9427F613-5DD8-4C3C-86F8-857E15CD7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17777" y="647514"/>
            <a:ext cx="2384907" cy="1758609"/>
          </a:xfrm>
          <a:prstGeom prst="rect">
            <a:avLst/>
          </a:prstGeom>
        </p:spPr>
      </p:pic>
      <p:pic>
        <p:nvPicPr>
          <p:cNvPr id="42" name="Obrázek 42" descr="Obsah obrázku jídlo, dort, stůl, kousek&#10;&#10;Popis vygenerovaný s velmi vysokou mírou spolehlivosti">
            <a:extLst>
              <a:ext uri="{FF2B5EF4-FFF2-40B4-BE49-F238E27FC236}">
                <a16:creationId xmlns="" xmlns:a16="http://schemas.microsoft.com/office/drawing/2014/main" id="{92308E4A-7639-4CAF-AFA0-6394E3948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517789" y="2987040"/>
            <a:ext cx="5119723" cy="3404616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89298C83-9FE7-41AF-8F42-FFFCB6A933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8945" y="4005950"/>
            <a:ext cx="246888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FBF56601-B86B-4A26-BC50-F479755E13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02373" y="246888"/>
            <a:ext cx="3542025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60BDD7-F7A4-4447-9EDF-9F4832DA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4" y="1989449"/>
            <a:ext cx="3119585" cy="36039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radiční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velikonoční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pokrmy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- nádivka (hlavička)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- jidáše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- mazanec (bochánek)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- beránek</a:t>
            </a:r>
            <a:endParaRPr lang="cs-CZ">
              <a:solidFill>
                <a:schemeClr val="accent1">
                  <a:lumMod val="50000"/>
                </a:schemeClr>
              </a:solidFill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="" xmlns:a16="http://schemas.microsoft.com/office/drawing/2014/main" id="{B7BBC18C-F5C0-4FA3-9BA9-0EF04D06C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752928"/>
            <a:ext cx="816559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ovéPole 35">
            <a:extLst>
              <a:ext uri="{FF2B5EF4-FFF2-40B4-BE49-F238E27FC236}">
                <a16:creationId xmlns="" xmlns:a16="http://schemas.microsoft.com/office/drawing/2014/main" id="{7AC9E399-1411-4870-8E81-00E8254EB1CD}"/>
              </a:ext>
            </a:extLst>
          </p:cNvPr>
          <p:cNvSpPr txBox="1"/>
          <p:nvPr/>
        </p:nvSpPr>
        <p:spPr>
          <a:xfrm>
            <a:off x="2378870" y="1146970"/>
            <a:ext cx="1421606" cy="293688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6B5C2A4E-FAF9-40E2-9416-6280E8FEA088}"/>
              </a:ext>
            </a:extLst>
          </p:cNvPr>
          <p:cNvSpPr txBox="1"/>
          <p:nvPr/>
        </p:nvSpPr>
        <p:spPr>
          <a:xfrm>
            <a:off x="2794085" y="2221102"/>
            <a:ext cx="222368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="" xmlns:a16="http://schemas.microsoft.com/office/drawing/2014/main" id="{005B9AE9-BF5C-417F-B5DF-46324B953EB3}"/>
              </a:ext>
            </a:extLst>
          </p:cNvPr>
          <p:cNvSpPr txBox="1"/>
          <p:nvPr/>
        </p:nvSpPr>
        <p:spPr>
          <a:xfrm>
            <a:off x="132606" y="2195454"/>
            <a:ext cx="22241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="" xmlns:a16="http://schemas.microsoft.com/office/drawing/2014/main" id="{0F51F070-5520-43CA-98E1-44DDC159FF34}"/>
              </a:ext>
            </a:extLst>
          </p:cNvPr>
          <p:cNvSpPr txBox="1"/>
          <p:nvPr/>
        </p:nvSpPr>
        <p:spPr>
          <a:xfrm>
            <a:off x="5525669" y="2231621"/>
            <a:ext cx="2223686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53A77E21-38F0-4560-9808-2C82F7F701DE}"/>
              </a:ext>
            </a:extLst>
          </p:cNvPr>
          <p:cNvSpPr txBox="1"/>
          <p:nvPr/>
        </p:nvSpPr>
        <p:spPr>
          <a:xfrm>
            <a:off x="4551685" y="6191601"/>
            <a:ext cx="2085827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9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0">
            <a:extLst>
              <a:ext uri="{FF2B5EF4-FFF2-40B4-BE49-F238E27FC236}">
                <a16:creationId xmlns=""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EF21389-A1DE-4EF4-BA43-0D21F5EFA9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FFFEF6E-0CEE-4323-A07F-58FDA5E06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67A69A5B-FB7E-40C2-A416-68C80A100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4D330D6-5765-4B60-A01C-C0E4DE444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E3A55B-D9CA-4E64-B973-02CB1DAD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518" y="571926"/>
            <a:ext cx="5530635" cy="43545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800" b="1" dirty="0">
                <a:solidFill>
                  <a:srgbClr val="535C13"/>
                </a:solidFill>
              </a:rPr>
              <a:t/>
            </a:r>
            <a:br>
              <a:rPr lang="en-US" sz="3800" b="1" dirty="0">
                <a:solidFill>
                  <a:srgbClr val="535C13"/>
                </a:solidFill>
              </a:rPr>
            </a:br>
            <a:r>
              <a:rPr lang="en-US" sz="3800" b="1" dirty="0" err="1">
                <a:solidFill>
                  <a:srgbClr val="535C13"/>
                </a:solidFill>
              </a:rPr>
              <a:t>Velikonoce</a:t>
            </a:r>
            <a:r>
              <a:rPr lang="en-US" sz="3800" dirty="0">
                <a:solidFill>
                  <a:srgbClr val="535C13"/>
                </a:solidFill>
              </a:rPr>
              <a:t> </a:t>
            </a:r>
            <a:r>
              <a:rPr lang="en-US" sz="3800" dirty="0" err="1">
                <a:solidFill>
                  <a:srgbClr val="535C13"/>
                </a:solidFill>
              </a:rPr>
              <a:t>jsou</a:t>
            </a:r>
            <a:r>
              <a:rPr lang="en-US" sz="3800" dirty="0">
                <a:solidFill>
                  <a:srgbClr val="535C13"/>
                </a:solidFill>
              </a:rPr>
              <a:t> </a:t>
            </a:r>
            <a:r>
              <a:rPr lang="en-US" sz="3800" dirty="0" err="1">
                <a:solidFill>
                  <a:srgbClr val="535C13"/>
                </a:solidFill>
              </a:rPr>
              <a:t>také</a:t>
            </a:r>
            <a:r>
              <a:rPr lang="en-US" sz="3800" dirty="0">
                <a:solidFill>
                  <a:srgbClr val="535C13"/>
                </a:solidFill>
              </a:rPr>
              <a:t> </a:t>
            </a:r>
            <a:r>
              <a:rPr lang="en-US" sz="3800" dirty="0" err="1">
                <a:solidFill>
                  <a:srgbClr val="535C13"/>
                </a:solidFill>
              </a:rPr>
              <a:t>svátky</a:t>
            </a:r>
            <a:r>
              <a:rPr lang="en-US" sz="3800" dirty="0">
                <a:solidFill>
                  <a:srgbClr val="535C13"/>
                </a:solidFill>
              </a:rPr>
              <a:t> </a:t>
            </a:r>
            <a:r>
              <a:rPr lang="en-US" sz="3800" dirty="0" err="1">
                <a:solidFill>
                  <a:srgbClr val="535C13"/>
                </a:solidFill>
              </a:rPr>
              <a:t>jara</a:t>
            </a:r>
            <a:r>
              <a:rPr lang="en-US" sz="3800" dirty="0">
                <a:solidFill>
                  <a:srgbClr val="535C13"/>
                </a:solidFill>
              </a:rPr>
              <a:t>,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>
                <a:solidFill>
                  <a:srgbClr val="535C13"/>
                </a:solidFill>
              </a:rPr>
              <a:t> </a:t>
            </a:r>
            <a:r>
              <a:rPr lang="en-US" sz="3800" dirty="0" err="1">
                <a:solidFill>
                  <a:srgbClr val="535C13"/>
                </a:solidFill>
              </a:rPr>
              <a:t>které</a:t>
            </a:r>
            <a:r>
              <a:rPr lang="en-US" sz="3800" dirty="0">
                <a:solidFill>
                  <a:srgbClr val="535C13"/>
                </a:solidFill>
              </a:rPr>
              <a:t> </a:t>
            </a:r>
            <a:r>
              <a:rPr lang="en-US" sz="3800" dirty="0" err="1">
                <a:solidFill>
                  <a:srgbClr val="535C13"/>
                </a:solidFill>
              </a:rPr>
              <a:t>oslavují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err="1">
                <a:solidFill>
                  <a:srgbClr val="535C13"/>
                </a:solidFill>
              </a:rPr>
              <a:t>probouzení</a:t>
            </a:r>
            <a:r>
              <a:rPr lang="en-US" sz="3800" dirty="0">
                <a:solidFill>
                  <a:srgbClr val="535C13"/>
                </a:solidFill>
              </a:rPr>
              <a:t> </a:t>
            </a:r>
            <a:r>
              <a:rPr lang="en-US" sz="3800" dirty="0" err="1">
                <a:solidFill>
                  <a:srgbClr val="535C13"/>
                </a:solidFill>
              </a:rPr>
              <a:t>přírody</a:t>
            </a:r>
            <a:r>
              <a:rPr lang="en-US" sz="3800" dirty="0">
                <a:solidFill>
                  <a:srgbClr val="535C13"/>
                </a:solidFill>
              </a:rPr>
              <a:t>, </a:t>
            </a:r>
            <a:r>
              <a:rPr lang="en-US" sz="3800" dirty="0" err="1">
                <a:solidFill>
                  <a:srgbClr val="535C13"/>
                </a:solidFill>
              </a:rPr>
              <a:t>její</a:t>
            </a:r>
            <a:r>
              <a:rPr lang="en-US" sz="3800" dirty="0">
                <a:solidFill>
                  <a:srgbClr val="535C13"/>
                </a:solidFill>
              </a:rPr>
              <a:t> </a:t>
            </a:r>
            <a:r>
              <a:rPr lang="en-US" sz="3800" dirty="0" err="1">
                <a:solidFill>
                  <a:srgbClr val="535C13"/>
                </a:solidFill>
              </a:rPr>
              <a:t>plodnost</a:t>
            </a:r>
            <a:r>
              <a:rPr lang="en-US" sz="3800" dirty="0">
                <a:solidFill>
                  <a:srgbClr val="535C13"/>
                </a:solidFill>
              </a:rPr>
              <a:t>, </a:t>
            </a:r>
            <a:r>
              <a:rPr lang="en-US" sz="3800" dirty="0" err="1">
                <a:solidFill>
                  <a:srgbClr val="535C13"/>
                </a:solidFill>
              </a:rPr>
              <a:t>naději</a:t>
            </a:r>
            <a:r>
              <a:rPr lang="en-US" sz="3800" dirty="0">
                <a:solidFill>
                  <a:srgbClr val="535C13"/>
                </a:solidFill>
              </a:rPr>
              <a:t> a </a:t>
            </a:r>
            <a:r>
              <a:rPr lang="en-US" sz="3800" dirty="0" err="1">
                <a:solidFill>
                  <a:srgbClr val="535C13"/>
                </a:solidFill>
              </a:rPr>
              <a:t>lásku</a:t>
            </a:r>
            <a:r>
              <a:rPr lang="en-US" sz="3800" dirty="0">
                <a:solidFill>
                  <a:srgbClr val="535C13"/>
                </a:solidFill>
              </a:rPr>
              <a:t>.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b="1" cap="all" dirty="0">
              <a:solidFill>
                <a:srgbClr val="FFFFFF"/>
              </a:solidFill>
            </a:endParaRPr>
          </a:p>
          <a:p>
            <a:pPr algn="ctr">
              <a:lnSpc>
                <a:spcPct val="85000"/>
              </a:lnSpc>
            </a:pPr>
            <a:endParaRPr lang="en-US" sz="1800" b="1" cap="all" dirty="0">
              <a:solidFill>
                <a:srgbClr val="FFFFFF"/>
              </a:solidFill>
            </a:endParaRPr>
          </a:p>
        </p:txBody>
      </p:sp>
      <p:pic>
        <p:nvPicPr>
          <p:cNvPr id="5" name="Obrázek 5" descr="Obsah obrázku rostlina, exteriér, tráva, strom&#10;&#10;Popis vygenerovaný s velmi vysokou mírou spolehlivosti">
            <a:extLst>
              <a:ext uri="{FF2B5EF4-FFF2-40B4-BE49-F238E27FC236}">
                <a16:creationId xmlns="" xmlns:a16="http://schemas.microsoft.com/office/drawing/2014/main" id="{7D91607D-5937-49DA-B96F-DD4F179978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3493" r="1" b="13176"/>
          <a:stretch/>
        </p:blipFill>
        <p:spPr>
          <a:xfrm>
            <a:off x="872064" y="1183908"/>
            <a:ext cx="4593715" cy="428003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502614D7-2B63-4B01-8434-2ECAFCEC0F61}"/>
              </a:ext>
            </a:extLst>
          </p:cNvPr>
          <p:cNvSpPr txBox="1"/>
          <p:nvPr/>
        </p:nvSpPr>
        <p:spPr>
          <a:xfrm>
            <a:off x="3080191" y="5263883"/>
            <a:ext cx="2385588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Tato </a:t>
            </a:r>
            <a:r>
              <a:rPr lang="en-US" sz="700" dirty="0" err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fotka</a:t>
            </a:r>
            <a:r>
              <a:rPr lang="en-US" sz="700" dirty="0">
                <a:solidFill>
                  <a:srgbClr val="FFFFFF"/>
                </a:solidFill>
              </a:rPr>
              <a:t> od </a:t>
            </a:r>
            <a:r>
              <a:rPr lang="en-US" sz="700" dirty="0" err="1">
                <a:solidFill>
                  <a:srgbClr val="FFFFFF"/>
                </a:solidFill>
              </a:rPr>
              <a:t>autora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Neznámý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 err="1">
                <a:solidFill>
                  <a:srgbClr val="FFFFFF"/>
                </a:solidFill>
              </a:rPr>
              <a:t>autor</a:t>
            </a:r>
            <a:r>
              <a:rPr lang="en-US" sz="700" dirty="0">
                <a:solidFill>
                  <a:srgbClr val="FFFFFF"/>
                </a:solidFill>
              </a:rPr>
              <a:t> s </a:t>
            </a:r>
            <a:r>
              <a:rPr lang="en-US" sz="700" dirty="0" err="1">
                <a:solidFill>
                  <a:srgbClr val="FFFFFF"/>
                </a:solidFill>
              </a:rPr>
              <a:t>licencí</a:t>
            </a:r>
            <a:r>
              <a:rPr lang="en-US" sz="700" dirty="0">
                <a:solidFill>
                  <a:srgbClr val="FFFFFF"/>
                </a:solidFill>
              </a:rPr>
              <a:t>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1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Širokoúhlá obrazovka</PresentationFormat>
  <Paragraphs>24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Algerian</vt:lpstr>
      <vt:lpstr>Calibri</vt:lpstr>
      <vt:lpstr>Calibri Light</vt:lpstr>
      <vt:lpstr>Corbel</vt:lpstr>
      <vt:lpstr>Basis</vt:lpstr>
      <vt:lpstr>Velikonoce</vt:lpstr>
      <vt:lpstr>Velikonoce jsou nejvýznamnějšími křesťanskými svátky spojené s památkou  na umučení a vzkříšení Ježíše Krista. </vt:lpstr>
      <vt:lpstr>Prezentace aplikace PowerPoint</vt:lpstr>
      <vt:lpstr>Pašijový (svatý, veliký) týden Poslední týden dlouhého 40 denního postního období.   Škaredá (Sazometná) středa  Zelený čtvrtek Velký pátek Bílá sobota  Velikonoční neděle (Boží hod velikonoční) Velikonoční pondělí </vt:lpstr>
      <vt:lpstr>Prezentace aplikace PowerPoint</vt:lpstr>
      <vt:lpstr>  Tradiční velikonoční pokrmy  - nádivka (hlavička) - jidáše - mazanec (bochánek) - beránek</vt:lpstr>
      <vt:lpstr> Velikonoce jsou také svátky jara,  které oslavují probouzení přírody, její plodnost, naději a lásku.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40</cp:revision>
  <dcterms:created xsi:type="dcterms:W3CDTF">2020-04-04T16:01:07Z</dcterms:created>
  <dcterms:modified xsi:type="dcterms:W3CDTF">2020-04-09T14:39:30Z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